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38119D6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4"/>
  </p:sldMasterIdLst>
  <p:notesMasterIdLst>
    <p:notesMasterId r:id="rId27"/>
  </p:notesMasterIdLst>
  <p:handoutMasterIdLst>
    <p:handoutMasterId r:id="rId28"/>
  </p:handoutMasterIdLst>
  <p:sldIdLst>
    <p:sldId id="256" r:id="rId5"/>
    <p:sldId id="373" r:id="rId6"/>
    <p:sldId id="417" r:id="rId7"/>
    <p:sldId id="439" r:id="rId8"/>
    <p:sldId id="438" r:id="rId9"/>
    <p:sldId id="440" r:id="rId10"/>
    <p:sldId id="441" r:id="rId11"/>
    <p:sldId id="442" r:id="rId12"/>
    <p:sldId id="443" r:id="rId13"/>
    <p:sldId id="444" r:id="rId14"/>
    <p:sldId id="445" r:id="rId15"/>
    <p:sldId id="446" r:id="rId16"/>
    <p:sldId id="448" r:id="rId17"/>
    <p:sldId id="449" r:id="rId18"/>
    <p:sldId id="450" r:id="rId19"/>
    <p:sldId id="451" r:id="rId20"/>
    <p:sldId id="452" r:id="rId21"/>
    <p:sldId id="453" r:id="rId22"/>
    <p:sldId id="454" r:id="rId23"/>
    <p:sldId id="455" r:id="rId24"/>
    <p:sldId id="386" r:id="rId25"/>
    <p:sldId id="36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F69450-C5C0-8634-EF55-CFE8D4FD7DD0}" name="Comunicaciones Makaia" initials="CM" userId="S::comunicaciones@makaia.org::220e4890-9e40-4a58-b512-9f9a42413612" providerId="AD"/>
  <p188:author id="{07C80375-6B86-3645-0412-E9C429510666}" name="Ana Isabel Restrepo" initials="AR" userId="S::ana.restrepo@makaia.org::4cd68b0b-102c-411d-92b3-8237f583d83a" providerId="AD"/>
  <p188:author id="{EFBB4F9F-BE95-C1C9-87B4-9D45F59FA02A}" name="Hernando Arbeláez" initials="HA" userId="S::hernando.arbelaez@makaia.org::86facc00-5631-41d2-8728-453cc56a6689" providerId="AD"/>
  <p188:author id="{EC4F58FE-DA04-D761-DAC8-E34519A8F2B6}" name="Carlos Gonzalez" initials="CG" userId="S::carlos.gonzalez@makaia.org::d539283d-c23d-403f-9dea-c91fb318859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CC"/>
    <a:srgbClr val="3F3F3F"/>
    <a:srgbClr val="2A9ABB"/>
    <a:srgbClr val="008AB0"/>
    <a:srgbClr val="0EAAE3"/>
    <a:srgbClr val="D8DEE4"/>
    <a:srgbClr val="00C6FD"/>
    <a:srgbClr val="606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Estilo claro 3 - Acento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40"/>
    <p:restoredTop sz="86415"/>
  </p:normalViewPr>
  <p:slideViewPr>
    <p:cSldViewPr snapToGrid="0">
      <p:cViewPr varScale="1">
        <p:scale>
          <a:sx n="92" d="100"/>
          <a:sy n="92" d="100"/>
        </p:scale>
        <p:origin x="864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omments/modernComment_100_38119D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D105DCB-6F96-4116-BF8F-C9AF53F3D6C1}" authorId="{EC4F58FE-DA04-D761-DAC8-E34519A8F2B6}" status="resolved" created="2021-12-08T20:26:34.601" complete="100000">
    <pc:sldMkLst xmlns:pc="http://schemas.microsoft.com/office/powerpoint/2013/main/command">
      <pc:docMk/>
      <pc:sldMk cId="58792406" sldId="256"/>
    </pc:sldMkLst>
    <p188:txBody>
      <a:bodyPr/>
      <a:lstStyle/>
      <a:p>
        <a:r>
          <a:rPr lang="es-ES"/>
          <a:t>no quisiera que el mapa se vuelva un elemento permanente y no debería estar en la portada de nuestra presentación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0385A9-19D8-454E-881B-EC9DC2CA071D}" type="datetimeFigureOut">
              <a:rPr lang="en-US" smtClean="0"/>
              <a:t>3/1/23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10298A-A03F-418F-998A-F7CA54F8B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894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30.png>
</file>

<file path=ppt/media/image31.png>
</file>

<file path=ppt/media/image32.png>
</file>

<file path=ppt/media/image33.jpe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066CC-A6A2-44F3-B1B5-3ACDB18E5413}" type="datetimeFigureOut">
              <a:rPr lang="id-ID" smtClean="0"/>
              <a:t>01/03/23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1F4BB0-DE69-4039-8358-2F9C0C965788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1859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747230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24382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32150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517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29733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16699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64011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4211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66530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875829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19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46012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06387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20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10321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21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412213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22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10270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6838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55854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6717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6473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2173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1072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1F4BB0-DE69-4039-8358-2F9C0C965788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5292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63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25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990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13929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663597"/>
            <a:ext cx="12192000" cy="243704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709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85900" y="2395726"/>
            <a:ext cx="2843213" cy="28432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14861" y="2395725"/>
            <a:ext cx="2843213" cy="28432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743822" y="2395724"/>
            <a:ext cx="2843213" cy="284321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931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203728" y="2143125"/>
            <a:ext cx="3339823" cy="4714875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9853820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114549" y="2249578"/>
            <a:ext cx="1514475" cy="1363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257674" y="2249578"/>
            <a:ext cx="1514475" cy="1363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400799" y="2249578"/>
            <a:ext cx="1514475" cy="1363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543924" y="2249578"/>
            <a:ext cx="1514475" cy="1363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114549" y="4404392"/>
            <a:ext cx="1514475" cy="1363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257674" y="4404392"/>
            <a:ext cx="1514475" cy="1363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400799" y="4404392"/>
            <a:ext cx="1514475" cy="1363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8543924" y="4404392"/>
            <a:ext cx="1514475" cy="1363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49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671639" y="2537371"/>
            <a:ext cx="4163214" cy="3146903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9222562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122614" y="3318038"/>
            <a:ext cx="614365" cy="61436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819075" y="2703673"/>
            <a:ext cx="614365" cy="61436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535134" y="3298172"/>
            <a:ext cx="614365" cy="61436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9118190" y="2683806"/>
            <a:ext cx="614365" cy="61436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10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549793" y="2190595"/>
            <a:ext cx="2891240" cy="1837416"/>
          </a:xfrm>
          <a:prstGeom prst="rect">
            <a:avLst/>
          </a:prstGeom>
        </p:spPr>
      </p:sp>
      <p:sp>
        <p:nvSpPr>
          <p:cNvPr id="10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504033" y="2190595"/>
            <a:ext cx="3779246" cy="1837416"/>
          </a:xfrm>
          <a:prstGeom prst="rect">
            <a:avLst/>
          </a:prstGeom>
        </p:spPr>
      </p:sp>
      <p:sp>
        <p:nvSpPr>
          <p:cNvPr id="11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193629" y="4091896"/>
            <a:ext cx="4386664" cy="1837416"/>
          </a:xfrm>
          <a:prstGeom prst="rect">
            <a:avLst/>
          </a:prstGeom>
        </p:spPr>
      </p:sp>
      <p:sp>
        <p:nvSpPr>
          <p:cNvPr id="12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549793" y="4091896"/>
            <a:ext cx="2262590" cy="1837416"/>
          </a:xfrm>
          <a:prstGeom prst="rect">
            <a:avLst/>
          </a:prstGeom>
        </p:spPr>
      </p:sp>
      <p:sp>
        <p:nvSpPr>
          <p:cNvPr id="13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869532" y="4091894"/>
            <a:ext cx="2266948" cy="1837416"/>
          </a:xfrm>
          <a:prstGeom prst="rect">
            <a:avLst/>
          </a:prstGeom>
        </p:spPr>
      </p:sp>
      <p:sp>
        <p:nvSpPr>
          <p:cNvPr id="14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329812" y="2190595"/>
            <a:ext cx="2250481" cy="183741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7643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60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3672114"/>
            <a:ext cx="2438400" cy="2438400"/>
          </a:xfrm>
          <a:prstGeom prst="rect">
            <a:avLst/>
          </a:prstGeom>
        </p:spPr>
      </p:sp>
      <p:sp>
        <p:nvSpPr>
          <p:cNvPr id="11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38400" y="3672114"/>
            <a:ext cx="2438400" cy="2438400"/>
          </a:xfrm>
          <a:prstGeom prst="rect">
            <a:avLst/>
          </a:prstGeom>
        </p:spPr>
      </p:sp>
      <p:sp>
        <p:nvSpPr>
          <p:cNvPr id="12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876800" y="3672114"/>
            <a:ext cx="2438400" cy="2438400"/>
          </a:xfrm>
          <a:prstGeom prst="rect">
            <a:avLst/>
          </a:prstGeom>
        </p:spPr>
      </p:sp>
      <p:sp>
        <p:nvSpPr>
          <p:cNvPr id="1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7315200" y="3672114"/>
            <a:ext cx="2438400" cy="2438400"/>
          </a:xfrm>
          <a:prstGeom prst="rect">
            <a:avLst/>
          </a:prstGeom>
        </p:spPr>
      </p:sp>
      <p:sp>
        <p:nvSpPr>
          <p:cNvPr id="14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9753600" y="3672114"/>
            <a:ext cx="2438400" cy="2438400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4335046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291769" y="2298744"/>
            <a:ext cx="3004457" cy="2882855"/>
          </a:xfrm>
          <a:prstGeom prst="rect">
            <a:avLst/>
          </a:prstGeom>
        </p:spPr>
      </p:sp>
      <p:sp>
        <p:nvSpPr>
          <p:cNvPr id="7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625067" y="2298744"/>
            <a:ext cx="3004457" cy="2882855"/>
          </a:xfrm>
          <a:prstGeom prst="rect">
            <a:avLst/>
          </a:prstGeom>
        </p:spPr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7958363" y="2298744"/>
            <a:ext cx="3004457" cy="2882855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0923623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1323837" y="2335667"/>
            <a:ext cx="2425122" cy="3589234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 bwMode="auto">
          <a:xfrm>
            <a:off x="3947974" y="4225636"/>
            <a:ext cx="2425122" cy="1699265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 bwMode="auto">
          <a:xfrm>
            <a:off x="3947974" y="2335667"/>
            <a:ext cx="2425122" cy="1699265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7147550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8569184" y="2335667"/>
            <a:ext cx="2425122" cy="3589234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7" name="Picture Placeholder 2"/>
          <p:cNvSpPr>
            <a:spLocks noGrp="1"/>
          </p:cNvSpPr>
          <p:nvPr>
            <p:ph type="pic" sz="quarter" idx="12"/>
          </p:nvPr>
        </p:nvSpPr>
        <p:spPr bwMode="auto">
          <a:xfrm>
            <a:off x="5941733" y="4225636"/>
            <a:ext cx="2425122" cy="1699265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 bwMode="auto">
          <a:xfrm>
            <a:off x="5941733" y="2335667"/>
            <a:ext cx="2425122" cy="1699265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7900861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/>
          <p:cNvSpPr>
            <a:spLocks noGrp="1"/>
          </p:cNvSpPr>
          <p:nvPr>
            <p:ph type="pic" sz="quarter" idx="12"/>
          </p:nvPr>
        </p:nvSpPr>
        <p:spPr bwMode="auto">
          <a:xfrm>
            <a:off x="6095999" y="2243327"/>
            <a:ext cx="2425122" cy="3589234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7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972347" y="2243327"/>
            <a:ext cx="2425122" cy="3589234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8" name="Picture Placeholder 1"/>
          <p:cNvSpPr>
            <a:spLocks noGrp="1"/>
          </p:cNvSpPr>
          <p:nvPr>
            <p:ph type="pic" sz="quarter" idx="11"/>
          </p:nvPr>
        </p:nvSpPr>
        <p:spPr bwMode="auto">
          <a:xfrm>
            <a:off x="3534173" y="2243327"/>
            <a:ext cx="2425122" cy="3589234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10" name="Picture Placeholder 1"/>
          <p:cNvSpPr>
            <a:spLocks noGrp="1"/>
          </p:cNvSpPr>
          <p:nvPr>
            <p:ph type="pic" sz="quarter" idx="13"/>
          </p:nvPr>
        </p:nvSpPr>
        <p:spPr bwMode="auto">
          <a:xfrm>
            <a:off x="8657825" y="2243327"/>
            <a:ext cx="2425122" cy="3589234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2602764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12192000" cy="3255818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298812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6082145" cy="6858000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4915167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554182" y="595116"/>
            <a:ext cx="11083636" cy="5667768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911049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52"/>
          </p:nvPr>
        </p:nvSpPr>
        <p:spPr>
          <a:xfrm>
            <a:off x="3305694" y="2355619"/>
            <a:ext cx="2133600" cy="2133600"/>
          </a:xfrm>
          <a:prstGeom prst="ellipse">
            <a:avLst/>
          </a:prstGeom>
        </p:spPr>
      </p:sp>
      <p:sp>
        <p:nvSpPr>
          <p:cNvPr id="4" name="Picture Placeholder 3"/>
          <p:cNvSpPr>
            <a:spLocks noGrp="1"/>
          </p:cNvSpPr>
          <p:nvPr>
            <p:ph type="pic" sz="quarter" idx="51"/>
          </p:nvPr>
        </p:nvSpPr>
        <p:spPr>
          <a:xfrm>
            <a:off x="6963294" y="2355619"/>
            <a:ext cx="2133600" cy="2133600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17906949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52"/>
          </p:nvPr>
        </p:nvSpPr>
        <p:spPr>
          <a:xfrm>
            <a:off x="1424247" y="2053590"/>
            <a:ext cx="1939636" cy="1939636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41875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3673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6082145" cy="6858000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4692693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0885502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5890989" y="2292914"/>
            <a:ext cx="4697188" cy="1567933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7" name="Picture Placeholder 1"/>
          <p:cNvSpPr>
            <a:spLocks noGrp="1"/>
          </p:cNvSpPr>
          <p:nvPr>
            <p:ph type="pic" sz="quarter" idx="11"/>
          </p:nvPr>
        </p:nvSpPr>
        <p:spPr bwMode="auto">
          <a:xfrm>
            <a:off x="5890989" y="3989709"/>
            <a:ext cx="2282167" cy="1567933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10" name="Picture Placeholder 1"/>
          <p:cNvSpPr>
            <a:spLocks noGrp="1"/>
          </p:cNvSpPr>
          <p:nvPr>
            <p:ph type="pic" sz="quarter" idx="12"/>
          </p:nvPr>
        </p:nvSpPr>
        <p:spPr bwMode="auto">
          <a:xfrm>
            <a:off x="8306010" y="3989709"/>
            <a:ext cx="2282167" cy="1567933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158208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1817919" y="2354428"/>
            <a:ext cx="2095500" cy="1508760"/>
          </a:xfrm>
          <a:prstGeom prst="rect">
            <a:avLst/>
          </a:prstGeom>
        </p:spPr>
      </p:sp>
      <p:sp>
        <p:nvSpPr>
          <p:cNvPr id="4" name="Picture Placeholder 3"/>
          <p:cNvSpPr>
            <a:spLocks noGrp="1"/>
          </p:cNvSpPr>
          <p:nvPr>
            <p:ph type="pic" sz="quarter" idx="4294967295"/>
          </p:nvPr>
        </p:nvSpPr>
        <p:spPr>
          <a:xfrm>
            <a:off x="4019391" y="2354428"/>
            <a:ext cx="2095500" cy="1508760"/>
          </a:xfrm>
          <a:prstGeom prst="rect">
            <a:avLst/>
          </a:prstGeom>
        </p:spPr>
      </p:sp>
      <p:sp>
        <p:nvSpPr>
          <p:cNvPr id="5" name="Picture Placeholder 4"/>
          <p:cNvSpPr>
            <a:spLocks noGrp="1"/>
          </p:cNvSpPr>
          <p:nvPr>
            <p:ph type="pic" sz="quarter" idx="4294967295"/>
          </p:nvPr>
        </p:nvSpPr>
        <p:spPr>
          <a:xfrm>
            <a:off x="6220863" y="2354428"/>
            <a:ext cx="2095500" cy="1508760"/>
          </a:xfrm>
          <a:prstGeom prst="rect">
            <a:avLst/>
          </a:prstGeom>
        </p:spPr>
      </p:sp>
      <p:sp>
        <p:nvSpPr>
          <p:cNvPr id="6" name="Picture Placeholder 10"/>
          <p:cNvSpPr>
            <a:spLocks noGrp="1"/>
          </p:cNvSpPr>
          <p:nvPr>
            <p:ph type="pic" sz="quarter" idx="4294967295"/>
          </p:nvPr>
        </p:nvSpPr>
        <p:spPr>
          <a:xfrm>
            <a:off x="8422335" y="2354428"/>
            <a:ext cx="2095500" cy="1508760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81374072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0121350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1257502" y="2395727"/>
            <a:ext cx="2438400" cy="3464544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4986073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0" y="3311236"/>
            <a:ext cx="12192000" cy="3546763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6242219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3150796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4988858" y="3106271"/>
            <a:ext cx="2266183" cy="396688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86123717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7922871" y="1769840"/>
            <a:ext cx="1898248" cy="3225353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55342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92864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2328863" y="4202119"/>
            <a:ext cx="2255153" cy="3966882"/>
          </a:xfrm>
          <a:prstGeom prst="rect">
            <a:avLst/>
          </a:prstGeom>
        </p:spPr>
      </p:sp>
      <p:sp>
        <p:nvSpPr>
          <p:cNvPr id="7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4926590" y="3000145"/>
            <a:ext cx="2255153" cy="3966882"/>
          </a:xfrm>
          <a:prstGeom prst="rect">
            <a:avLst/>
          </a:prstGeom>
        </p:spPr>
      </p:sp>
      <p:sp>
        <p:nvSpPr>
          <p:cNvPr id="8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7527575" y="4220532"/>
            <a:ext cx="2255153" cy="396688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7234127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8739679" y="1505368"/>
            <a:ext cx="1888348" cy="3343950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02779157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1156447" y="2124635"/>
            <a:ext cx="2752165" cy="4733365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69560917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1419923" y="2057729"/>
            <a:ext cx="3382536" cy="216486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70103122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7715833" y="2071053"/>
            <a:ext cx="3382536" cy="216486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15923033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1068646" y="1865313"/>
            <a:ext cx="3382536" cy="216486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53136150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7006361" y="2117318"/>
            <a:ext cx="3382536" cy="2164866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2109588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66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50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283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483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680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527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670" r:id="rId13"/>
    <p:sldLayoutId id="2147483681" r:id="rId14"/>
    <p:sldLayoutId id="2147483713" r:id="rId15"/>
    <p:sldLayoutId id="2147483714" r:id="rId16"/>
    <p:sldLayoutId id="214748371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742" r:id="rId24"/>
    <p:sldLayoutId id="2147483743" r:id="rId25"/>
    <p:sldLayoutId id="2147483744" r:id="rId26"/>
    <p:sldLayoutId id="2147483745" r:id="rId27"/>
    <p:sldLayoutId id="2147483746" r:id="rId28"/>
    <p:sldLayoutId id="2147483747" r:id="rId29"/>
    <p:sldLayoutId id="2147483748" r:id="rId30"/>
    <p:sldLayoutId id="2147483749" r:id="rId31"/>
    <p:sldLayoutId id="2147483750" r:id="rId32"/>
    <p:sldLayoutId id="2147483751" r:id="rId33"/>
    <p:sldLayoutId id="2147483752" r:id="rId34"/>
    <p:sldLayoutId id="2147483753" r:id="rId35"/>
    <p:sldLayoutId id="2147483754" r:id="rId36"/>
    <p:sldLayoutId id="2147483755" r:id="rId37"/>
    <p:sldLayoutId id="2147483756" r:id="rId38"/>
    <p:sldLayoutId id="2147483757" r:id="rId39"/>
    <p:sldLayoutId id="2147483758" r:id="rId40"/>
    <p:sldLayoutId id="2147483759" r:id="rId41"/>
    <p:sldLayoutId id="2147483760" r:id="rId42"/>
    <p:sldLayoutId id="2147483761" r:id="rId43"/>
    <p:sldLayoutId id="2147483762" r:id="rId44"/>
    <p:sldLayoutId id="2147483763" r:id="rId45"/>
    <p:sldLayoutId id="2147483764" r:id="rId4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0_38119D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28.emf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emf"/><Relationship Id="rId9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>
            <a:extLst>
              <a:ext uri="{FF2B5EF4-FFF2-40B4-BE49-F238E27FC236}">
                <a16:creationId xmlns:a16="http://schemas.microsoft.com/office/drawing/2014/main" id="{04698F19-E78E-487B-3884-3091408BC336}"/>
              </a:ext>
            </a:extLst>
          </p:cNvPr>
          <p:cNvSpPr txBox="1"/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B2E9B499-BD08-9CCE-FF8F-7091BE2441F0}"/>
              </a:ext>
            </a:extLst>
          </p:cNvPr>
          <p:cNvSpPr txBox="1"/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8124BC2C-FA46-4095-BE78-EDC7C6C46859}"/>
              </a:ext>
            </a:extLst>
          </p:cNvPr>
          <p:cNvSpPr txBox="1">
            <a:spLocks/>
          </p:cNvSpPr>
          <p:nvPr/>
        </p:nvSpPr>
        <p:spPr>
          <a:xfrm>
            <a:off x="1524000" y="856325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6600" b="1" dirty="0">
                <a:solidFill>
                  <a:schemeClr val="accent5">
                    <a:lumMod val="50000"/>
                  </a:schemeClr>
                </a:solidFill>
              </a:rPr>
              <a:t>Sesión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F648ED21-2124-4408-9AD3-99343DDDF4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es-ES" sz="3600" dirty="0"/>
              <a:t>Estructuras de datos.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D7A96F3D-91B8-4FE5-8682-91BEE0F8E7F0}"/>
              </a:ext>
            </a:extLst>
          </p:cNvPr>
          <p:cNvCxnSpPr/>
          <p:nvPr/>
        </p:nvCxnSpPr>
        <p:spPr>
          <a:xfrm>
            <a:off x="2142978" y="3243925"/>
            <a:ext cx="790604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792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664555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Que es Queue (Colas)?</a:t>
            </a:r>
            <a:endParaRPr lang="en-CO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B0CD9E-F811-DBA3-F772-1BED17B6C02A}"/>
              </a:ext>
            </a:extLst>
          </p:cNvPr>
          <p:cNvSpPr txBox="1"/>
          <p:nvPr/>
        </p:nvSpPr>
        <p:spPr>
          <a:xfrm>
            <a:off x="3047999" y="191439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CO" dirty="0"/>
              <a:t>Una cola es una estructura de datos en la que solo podemos agregar elementos en la parte trasera y</a:t>
            </a:r>
          </a:p>
          <a:p>
            <a:pPr algn="just"/>
            <a:r>
              <a:rPr lang="en-CO" dirty="0"/>
              <a:t>Solo podemos eliminar elementos del frente.</a:t>
            </a:r>
          </a:p>
        </p:txBody>
      </p:sp>
      <p:pic>
        <p:nvPicPr>
          <p:cNvPr id="3074" name="Picture 2" descr="Queue Data Structure - GeeksforGeeks">
            <a:extLst>
              <a:ext uri="{FF2B5EF4-FFF2-40B4-BE49-F238E27FC236}">
                <a16:creationId xmlns:a16="http://schemas.microsoft.com/office/drawing/2014/main" id="{6017936E-27EE-5F0B-80F3-2ABAB969B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599" y="3018377"/>
            <a:ext cx="5638800" cy="282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337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431998"/>
            <a:ext cx="55763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Como Podemos </a:t>
            </a:r>
            <a:r>
              <a:rPr lang="en-US" sz="3600" dirty="0">
                <a:highlight>
                  <a:srgbClr val="FFFF00"/>
                </a:highlight>
              </a:rPr>
              <a:t>AGREGAR</a:t>
            </a:r>
            <a:r>
              <a:rPr lang="en-US" sz="3600" dirty="0"/>
              <a:t> </a:t>
            </a:r>
            <a:r>
              <a:rPr lang="en-US" sz="3600" dirty="0" err="1"/>
              <a:t>elementos</a:t>
            </a:r>
            <a:r>
              <a:rPr lang="en-US" sz="3600" dirty="0"/>
              <a:t> al final de la cola?</a:t>
            </a:r>
            <a:endParaRPr lang="en-CO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031EE7-B95D-FA70-9A12-806EFD957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839" y="2499291"/>
            <a:ext cx="4127500" cy="24062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612C83-FB3B-F0C8-13B7-17636E7669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7339" y="2600036"/>
            <a:ext cx="3756746" cy="24062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5A0A9A-8CAE-07BF-A6EF-FAF7E5DA0A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4085" y="2700782"/>
            <a:ext cx="3376270" cy="219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21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431998"/>
            <a:ext cx="55763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Como Podemos </a:t>
            </a:r>
            <a:r>
              <a:rPr lang="en-US" sz="3600" dirty="0">
                <a:highlight>
                  <a:srgbClr val="FFFF00"/>
                </a:highlight>
              </a:rPr>
              <a:t>ELIMINAR</a:t>
            </a:r>
            <a:r>
              <a:rPr lang="en-US" sz="3600" dirty="0"/>
              <a:t> </a:t>
            </a:r>
            <a:r>
              <a:rPr lang="en-US" sz="3600" dirty="0" err="1"/>
              <a:t>elementos</a:t>
            </a:r>
            <a:r>
              <a:rPr lang="en-US" sz="3600" dirty="0"/>
              <a:t> de la cola?</a:t>
            </a:r>
            <a:endParaRPr lang="en-CO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5A0A9A-8CAE-07BF-A6EF-FAF7E5DA0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629" y="2578632"/>
            <a:ext cx="3376270" cy="21953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D6D678-BB45-DF7B-8022-81A777C0D0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8431" y="2514299"/>
            <a:ext cx="4035136" cy="23240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EFA1A2-B50A-DF6C-5DC8-DFB86CE423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4421" y="2664068"/>
            <a:ext cx="3153950" cy="202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0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431998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Colas Java </a:t>
            </a:r>
            <a:r>
              <a:rPr lang="en-US" sz="3600" dirty="0" err="1"/>
              <a:t>Api</a:t>
            </a:r>
            <a:r>
              <a:rPr lang="en-US" sz="3600" dirty="0"/>
              <a:t>.</a:t>
            </a:r>
            <a:endParaRPr lang="en-CO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B9B0B2-2B19-3A8E-0E8D-E39059B9DF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187" y="2112240"/>
            <a:ext cx="5524500" cy="3187700"/>
          </a:xfrm>
          <a:prstGeom prst="rect">
            <a:avLst/>
          </a:prstGeom>
        </p:spPr>
      </p:pic>
      <p:pic>
        <p:nvPicPr>
          <p:cNvPr id="5122" name="Picture 2" descr="Java Queue Interface">
            <a:extLst>
              <a:ext uri="{FF2B5EF4-FFF2-40B4-BE49-F238E27FC236}">
                <a16:creationId xmlns:a16="http://schemas.microsoft.com/office/drawing/2014/main" id="{1DE0CA66-E61C-8292-6C9D-BFC877EFB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149" y="2189956"/>
            <a:ext cx="6096001" cy="247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6751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431998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Ejemplo</a:t>
            </a:r>
            <a:r>
              <a:rPr lang="en-US" sz="3600" dirty="0"/>
              <a:t> </a:t>
            </a:r>
            <a:r>
              <a:rPr lang="en-US" sz="3600" dirty="0" err="1"/>
              <a:t>practico</a:t>
            </a:r>
            <a:endParaRPr lang="en-CO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FA7118-B688-DB30-E73E-2F695E0302E2}"/>
              </a:ext>
            </a:extLst>
          </p:cNvPr>
          <p:cNvSpPr txBox="1"/>
          <p:nvPr/>
        </p:nvSpPr>
        <p:spPr>
          <a:xfrm>
            <a:off x="2154381" y="1400970"/>
            <a:ext cx="78832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En esta ocasión queremos hacer la funcionalidad  deshacer de un editor de texto.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Por ejemplo: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Si inserte la letras C, K, M</a:t>
            </a:r>
          </a:p>
          <a:p>
            <a:pPr algn="just"/>
            <a:r>
              <a:rPr lang="es-ES" dirty="0"/>
              <a:t> </a:t>
            </a:r>
          </a:p>
          <a:p>
            <a:pPr algn="just"/>
            <a:r>
              <a:rPr lang="es-ES" dirty="0"/>
              <a:t>Y quiero deshacer esta operación, debo eliminarlas de esta manera M,K,C 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Como el control + Z</a:t>
            </a:r>
          </a:p>
          <a:p>
            <a:pPr algn="just"/>
            <a:endParaRPr lang="es-ES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Nota: Queremos una lista que nos permita agregar al inicio y eliminar al inicio.</a:t>
            </a:r>
            <a:endParaRPr lang="en-CO" dirty="0"/>
          </a:p>
        </p:txBody>
      </p:sp>
    </p:spTree>
    <p:extLst>
      <p:ext uri="{BB962C8B-B14F-4D97-AF65-F5344CB8AC3E}">
        <p14:creationId xmlns:p14="http://schemas.microsoft.com/office/powerpoint/2010/main" val="258233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431998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Ejemplo</a:t>
            </a:r>
            <a:r>
              <a:rPr lang="en-US" sz="3600" dirty="0"/>
              <a:t> </a:t>
            </a:r>
            <a:r>
              <a:rPr lang="en-US" sz="3600" dirty="0" err="1"/>
              <a:t>practico</a:t>
            </a:r>
            <a:endParaRPr lang="en-CO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844863-4E54-4825-7EED-A9E1721229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696" y="2614285"/>
            <a:ext cx="5219700" cy="2209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416819-9715-1382-EBE3-354BF8BBE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6396" y="1447800"/>
            <a:ext cx="2717800" cy="396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440022-1BC9-2CD7-FA9C-9350AD42D5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84170" y="2023735"/>
            <a:ext cx="25781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171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431998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Pilas</a:t>
            </a:r>
            <a:r>
              <a:rPr lang="en-US" sz="3600" dirty="0"/>
              <a:t> (STACK)</a:t>
            </a:r>
            <a:endParaRPr lang="en-CO" sz="3600" dirty="0"/>
          </a:p>
        </p:txBody>
      </p:sp>
      <p:pic>
        <p:nvPicPr>
          <p:cNvPr id="7170" name="Picture 2" descr="Applications of Stack in Data Structure - javatpoint">
            <a:extLst>
              <a:ext uri="{FF2B5EF4-FFF2-40B4-BE49-F238E27FC236}">
                <a16:creationId xmlns:a16="http://schemas.microsoft.com/office/drawing/2014/main" id="{7D9AB0F4-F836-D5F7-1120-E0925EE12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499" y="1601931"/>
            <a:ext cx="107950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444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431998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Pilas</a:t>
            </a:r>
            <a:r>
              <a:rPr lang="en-US" sz="3600" dirty="0"/>
              <a:t> (STACK)</a:t>
            </a:r>
            <a:endParaRPr lang="en-CO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60F8B9-7BEB-F5BB-A6EC-DBD7D7DCA0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4" t="-29" r="4130" b="174"/>
          <a:stretch/>
        </p:blipFill>
        <p:spPr>
          <a:xfrm>
            <a:off x="844217" y="1451504"/>
            <a:ext cx="3498743" cy="440053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A9882F-0878-E6BE-4A29-2CFFE7311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9404" y="1495941"/>
            <a:ext cx="3136900" cy="4356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E6D542-8937-852A-9D26-C726E3D65794}"/>
              </a:ext>
            </a:extLst>
          </p:cNvPr>
          <p:cNvSpPr txBox="1"/>
          <p:nvPr/>
        </p:nvSpPr>
        <p:spPr>
          <a:xfrm>
            <a:off x="4731907" y="2972180"/>
            <a:ext cx="2728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Agregar elementos a la pila</a:t>
            </a:r>
          </a:p>
        </p:txBody>
      </p:sp>
    </p:spTree>
    <p:extLst>
      <p:ext uri="{BB962C8B-B14F-4D97-AF65-F5344CB8AC3E}">
        <p14:creationId xmlns:p14="http://schemas.microsoft.com/office/powerpoint/2010/main" val="251305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431998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Pilas</a:t>
            </a:r>
            <a:r>
              <a:rPr lang="en-US" sz="3600" dirty="0"/>
              <a:t> (STACK)</a:t>
            </a:r>
            <a:endParaRPr lang="en-CO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E6D542-8937-852A-9D26-C726E3D65794}"/>
              </a:ext>
            </a:extLst>
          </p:cNvPr>
          <p:cNvSpPr txBox="1"/>
          <p:nvPr/>
        </p:nvSpPr>
        <p:spPr>
          <a:xfrm>
            <a:off x="4731907" y="2972180"/>
            <a:ext cx="2765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O" dirty="0"/>
              <a:t>Eliminar elementos a la pila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BEF46B-D9B3-E46E-2763-DC9A800DE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197" y="1591343"/>
            <a:ext cx="3708400" cy="4292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FD3A87-EC2C-3F1D-9526-33E4742FBD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2095" y="1023246"/>
            <a:ext cx="33401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17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431998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Pila Java </a:t>
            </a:r>
            <a:r>
              <a:rPr lang="en-US" sz="3600" dirty="0" err="1"/>
              <a:t>Api</a:t>
            </a:r>
            <a:r>
              <a:rPr lang="en-US" sz="3600" dirty="0"/>
              <a:t>.</a:t>
            </a:r>
            <a:endParaRPr lang="en-CO" sz="3600" dirty="0"/>
          </a:p>
        </p:txBody>
      </p:sp>
      <p:pic>
        <p:nvPicPr>
          <p:cNvPr id="5122" name="Picture 2" descr="Java Queue Interface">
            <a:extLst>
              <a:ext uri="{FF2B5EF4-FFF2-40B4-BE49-F238E27FC236}">
                <a16:creationId xmlns:a16="http://schemas.microsoft.com/office/drawing/2014/main" id="{1DE0CA66-E61C-8292-6C9D-BFC877EFB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149" y="2189956"/>
            <a:ext cx="6096001" cy="247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6B0342-E94F-C396-6D96-6349B90AB9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029" y="2450836"/>
            <a:ext cx="59436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970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954DF2-188F-49E3-98A5-A590FA054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7496"/>
            <a:ext cx="10515600" cy="1325563"/>
          </a:xfrm>
        </p:spPr>
        <p:txBody>
          <a:bodyPr/>
          <a:lstStyle/>
          <a:p>
            <a:r>
              <a:rPr lang="es-CO" sz="6000" dirty="0"/>
              <a:t>Contenido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187BBA-0C9F-41F2-BBC8-85519317D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4631"/>
            <a:ext cx="8319868" cy="4400621"/>
          </a:xfrm>
        </p:spPr>
        <p:txBody>
          <a:bodyPr>
            <a:normAutofit/>
          </a:bodyPr>
          <a:lstStyle/>
          <a:p>
            <a:pPr marL="1371600" lvl="3" indent="0">
              <a:buNone/>
            </a:pPr>
            <a:r>
              <a:rPr lang="es-ES" sz="2000" dirty="0"/>
              <a:t> </a:t>
            </a:r>
          </a:p>
          <a:p>
            <a:pPr marL="1885950" lvl="3" indent="-514350">
              <a:buFont typeface="+mj-lt"/>
              <a:buAutoNum type="arabicPeriod"/>
            </a:pPr>
            <a:r>
              <a:rPr lang="es-ES" sz="2000" dirty="0" err="1"/>
              <a:t>LinkedList</a:t>
            </a:r>
            <a:r>
              <a:rPr lang="es-ES" sz="2000" dirty="0"/>
              <a:t> </a:t>
            </a:r>
            <a:r>
              <a:rPr lang="es-ES" sz="2000" dirty="0" err="1"/>
              <a:t>implementacion</a:t>
            </a:r>
            <a:r>
              <a:rPr lang="es-ES" sz="2000" dirty="0"/>
              <a:t> en JAVA API</a:t>
            </a:r>
          </a:p>
          <a:p>
            <a:pPr marL="1885950" lvl="3" indent="-514350">
              <a:buFont typeface="+mj-lt"/>
              <a:buAutoNum type="arabicPeriod"/>
            </a:pPr>
            <a:r>
              <a:rPr lang="es-ES" sz="2000" dirty="0"/>
              <a:t>.</a:t>
            </a:r>
          </a:p>
          <a:p>
            <a:pPr marL="1885950" lvl="3" indent="-514350">
              <a:buFont typeface="+mj-lt"/>
              <a:buAutoNum type="arabicPeriod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10669817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pic>
        <p:nvPicPr>
          <p:cNvPr id="10244" name="Picture 4" descr="Computer science: Stacks and Queues | Highbrow">
            <a:extLst>
              <a:ext uri="{FF2B5EF4-FFF2-40B4-BE49-F238E27FC236}">
                <a16:creationId xmlns:a16="http://schemas.microsoft.com/office/drawing/2014/main" id="{04A1C51F-EAF4-6532-0CDC-008DDAE6D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805" y="1983446"/>
            <a:ext cx="6642100" cy="289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988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A6E082C-A278-4689-BEE5-F67DB7675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40" y="748241"/>
            <a:ext cx="10515600" cy="1325563"/>
          </a:xfrm>
        </p:spPr>
        <p:txBody>
          <a:bodyPr>
            <a:noAutofit/>
          </a:bodyPr>
          <a:lstStyle/>
          <a:p>
            <a:r>
              <a:rPr lang="es-ES" sz="6000" dirty="0"/>
              <a:t>Fuentes</a:t>
            </a:r>
            <a:endParaRPr lang="es-CO" sz="6000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83BA5EB-7B53-4267-96C0-B95E5C4FB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6325"/>
            <a:ext cx="10363200" cy="383266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CO" dirty="0"/>
              <a:t>https://www.w3schools.com/java/</a:t>
            </a:r>
            <a:r>
              <a:rPr lang="es-CO" dirty="0" err="1"/>
              <a:t>java_linkedlist.asp</a:t>
            </a:r>
            <a:endParaRPr lang="es-CO" dirty="0"/>
          </a:p>
          <a:p>
            <a:pPr marL="514350" indent="-514350">
              <a:buFont typeface="+mj-lt"/>
              <a:buAutoNum type="arabicPeriod"/>
            </a:pPr>
            <a:endParaRPr lang="es-CO" dirty="0"/>
          </a:p>
          <a:p>
            <a:pPr marL="514350" indent="-514350">
              <a:buFont typeface="+mj-lt"/>
              <a:buAutoNum type="arabicPeriod"/>
            </a:pPr>
            <a:endParaRPr lang="es-CO" dirty="0"/>
          </a:p>
          <a:p>
            <a:pPr marL="514350" indent="-514350">
              <a:buFont typeface="+mj-lt"/>
              <a:buAutoNum type="arabicPeriod"/>
            </a:pPr>
            <a:endParaRPr lang="es-CO" dirty="0"/>
          </a:p>
          <a:p>
            <a:pPr marL="514350" indent="-514350">
              <a:buFont typeface="+mj-lt"/>
              <a:buAutoNum type="arabicPeriod"/>
            </a:pPr>
            <a:endParaRPr lang="es-CO" dirty="0"/>
          </a:p>
          <a:p>
            <a:pPr marL="514350" indent="-514350">
              <a:buFont typeface="+mj-lt"/>
              <a:buAutoNum type="arabicPeriod"/>
            </a:pPr>
            <a:endParaRPr lang="es-CO" dirty="0"/>
          </a:p>
          <a:p>
            <a:pPr marL="514350" indent="-514350">
              <a:buFont typeface="+mj-lt"/>
              <a:buAutoNum type="arabicPeriod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7032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>
            <a:extLst>
              <a:ext uri="{FF2B5EF4-FFF2-40B4-BE49-F238E27FC236}">
                <a16:creationId xmlns:a16="http://schemas.microsoft.com/office/drawing/2014/main" id="{C102415B-16B3-4235-B273-0788EBFE71BD}"/>
              </a:ext>
            </a:extLst>
          </p:cNvPr>
          <p:cNvSpPr txBox="1"/>
          <p:nvPr/>
        </p:nvSpPr>
        <p:spPr>
          <a:xfrm>
            <a:off x="6486080" y="2633219"/>
            <a:ext cx="1174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400" b="1">
                <a:solidFill>
                  <a:schemeClr val="bg1"/>
                </a:solidFill>
                <a:latin typeface="Montserrat SemiBold" panose="00000700000000000000" pitchFamily="50" charset="0"/>
                <a:ea typeface="Lato" charset="0"/>
                <a:cs typeface="Lato" charset="0"/>
              </a:rPr>
              <a:t>CONCEPT</a:t>
            </a:r>
            <a:endParaRPr lang="en-US" sz="1400" b="1">
              <a:solidFill>
                <a:schemeClr val="bg1"/>
              </a:solidFill>
              <a:latin typeface="Montserrat SemiBold" panose="00000700000000000000" pitchFamily="50" charset="0"/>
              <a:ea typeface="Lato" charset="0"/>
              <a:cs typeface="Lato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0AB5045-5C55-4090-B8D5-23552687ABFC}"/>
              </a:ext>
            </a:extLst>
          </p:cNvPr>
          <p:cNvSpPr txBox="1"/>
          <p:nvPr/>
        </p:nvSpPr>
        <p:spPr>
          <a:xfrm>
            <a:off x="7888167" y="1825009"/>
            <a:ext cx="1174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400" b="1">
                <a:solidFill>
                  <a:schemeClr val="bg1"/>
                </a:solidFill>
                <a:latin typeface="Montserrat SemiBold" panose="00000700000000000000" pitchFamily="50" charset="0"/>
                <a:ea typeface="Lato" charset="0"/>
                <a:cs typeface="Lato" charset="0"/>
              </a:rPr>
              <a:t>STRATEGY</a:t>
            </a:r>
            <a:endParaRPr lang="en-US" sz="1400" b="1">
              <a:solidFill>
                <a:schemeClr val="bg1"/>
              </a:solidFill>
              <a:latin typeface="Montserrat SemiBold" panose="00000700000000000000" pitchFamily="50" charset="0"/>
              <a:ea typeface="Lato" charset="0"/>
              <a:cs typeface="Lato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A01183B-E863-43B0-B1D7-25B769A8020D}"/>
              </a:ext>
            </a:extLst>
          </p:cNvPr>
          <p:cNvSpPr txBox="1"/>
          <p:nvPr/>
        </p:nvSpPr>
        <p:spPr>
          <a:xfrm>
            <a:off x="9160435" y="2628049"/>
            <a:ext cx="1174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400" b="1">
                <a:solidFill>
                  <a:schemeClr val="bg1"/>
                </a:solidFill>
                <a:latin typeface="Montserrat SemiBold" panose="00000700000000000000" pitchFamily="50" charset="0"/>
                <a:ea typeface="Lato" charset="0"/>
                <a:cs typeface="Lato" charset="0"/>
              </a:rPr>
              <a:t>PROMOTE</a:t>
            </a:r>
            <a:endParaRPr lang="en-US" sz="1400" b="1">
              <a:solidFill>
                <a:schemeClr val="bg1"/>
              </a:solidFill>
              <a:latin typeface="Montserrat SemiBold" panose="00000700000000000000" pitchFamily="50" charset="0"/>
              <a:ea typeface="Lato" charset="0"/>
              <a:cs typeface="Lato" charset="0"/>
            </a:endParaRPr>
          </a:p>
        </p:txBody>
      </p:sp>
      <p:pic>
        <p:nvPicPr>
          <p:cNvPr id="59" name="Imagen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750" y="760290"/>
            <a:ext cx="4643438" cy="1436838"/>
          </a:xfrm>
          <a:prstGeom prst="rect">
            <a:avLst/>
          </a:prstGeom>
        </p:spPr>
      </p:pic>
      <p:sp>
        <p:nvSpPr>
          <p:cNvPr id="80" name="Rectángulo 79"/>
          <p:cNvSpPr/>
          <p:nvPr/>
        </p:nvSpPr>
        <p:spPr>
          <a:xfrm>
            <a:off x="0" y="760289"/>
            <a:ext cx="487680" cy="14232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0" name="TextBox 3">
            <a:extLst>
              <a:ext uri="{FF2B5EF4-FFF2-40B4-BE49-F238E27FC236}">
                <a16:creationId xmlns:a16="http://schemas.microsoft.com/office/drawing/2014/main" id="{C4FBCA7C-7E66-427A-AE80-D1AA30F47C49}"/>
              </a:ext>
            </a:extLst>
          </p:cNvPr>
          <p:cNvSpPr txBox="1"/>
          <p:nvPr/>
        </p:nvSpPr>
        <p:spPr>
          <a:xfrm>
            <a:off x="208698" y="2469973"/>
            <a:ext cx="6019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60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268734">
            <a:off x="-170247" y="1176459"/>
            <a:ext cx="1019955" cy="685282"/>
          </a:xfrm>
          <a:prstGeom prst="rect">
            <a:avLst/>
          </a:prstGeom>
        </p:spPr>
      </p:pic>
      <p:sp>
        <p:nvSpPr>
          <p:cNvPr id="36" name="Rectángulo 35"/>
          <p:cNvSpPr/>
          <p:nvPr/>
        </p:nvSpPr>
        <p:spPr>
          <a:xfrm>
            <a:off x="711673" y="2584213"/>
            <a:ext cx="128394" cy="23520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Título 1"/>
          <p:cNvSpPr txBox="1">
            <a:spLocks/>
          </p:cNvSpPr>
          <p:nvPr/>
        </p:nvSpPr>
        <p:spPr>
          <a:xfrm>
            <a:off x="907221" y="4008551"/>
            <a:ext cx="4923547" cy="299033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500" b="1" i="0" kern="1200" baseline="0" dirty="0">
                <a:solidFill>
                  <a:srgbClr val="002060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3000" b="0" dirty="0" err="1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Corporación</a:t>
            </a:r>
            <a:r>
              <a:rPr lang="en-US" sz="3000" b="0" dirty="0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 MAKAIA</a:t>
            </a:r>
          </a:p>
          <a:p>
            <a:r>
              <a:rPr lang="en-US" sz="3000" b="0" dirty="0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Medellín, Colombia</a:t>
            </a:r>
          </a:p>
          <a:p>
            <a:r>
              <a:rPr lang="en-US" sz="3000" b="0" dirty="0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Carrera 43A – 34-155. </a:t>
            </a:r>
            <a:r>
              <a:rPr lang="en-US" sz="3000" b="0" dirty="0" err="1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Almacentro</a:t>
            </a:r>
            <a:endParaRPr lang="en-US" sz="3000" b="0" dirty="0">
              <a:solidFill>
                <a:schemeClr val="accent6">
                  <a:lumMod val="50000"/>
                </a:schemeClr>
              </a:solidFill>
              <a:latin typeface="Agency FB"/>
              <a:ea typeface="Futura PT Cond Book" charset="0"/>
              <a:cs typeface="Futura PT Cond Book" charset="0"/>
            </a:endParaRPr>
          </a:p>
          <a:p>
            <a:r>
              <a:rPr lang="en-US" sz="3000" b="0" dirty="0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Torre Norte, </a:t>
            </a:r>
            <a:r>
              <a:rPr lang="en-US" sz="3000" b="0" dirty="0" err="1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Oficina</a:t>
            </a:r>
            <a:r>
              <a:rPr lang="en-US" sz="3000" b="0" dirty="0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 701</a:t>
            </a:r>
          </a:p>
          <a:p>
            <a:r>
              <a:rPr lang="en-US" sz="3000" b="0" dirty="0" err="1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Teléfono</a:t>
            </a:r>
            <a:r>
              <a:rPr lang="en-US" sz="3000" b="0" dirty="0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: (+574) 448 03 74</a:t>
            </a:r>
          </a:p>
          <a:p>
            <a:r>
              <a:rPr lang="en-US" sz="3000" b="0" dirty="0" err="1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Móvil</a:t>
            </a:r>
            <a:r>
              <a:rPr lang="en-US" sz="3000" b="0" dirty="0">
                <a:solidFill>
                  <a:schemeClr val="accent6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: (+57) 320 761 01 76</a:t>
            </a:r>
          </a:p>
          <a:p>
            <a:endParaRPr lang="en-US" sz="3200" b="0" dirty="0">
              <a:solidFill>
                <a:schemeClr val="accent6">
                  <a:lumMod val="50000"/>
                </a:schemeClr>
              </a:solidFill>
              <a:latin typeface="Agency FB"/>
              <a:ea typeface="Futura PT Cond Book" charset="0"/>
              <a:cs typeface="Futura PT Cond Book" charset="0"/>
            </a:endParaRPr>
          </a:p>
          <a:p>
            <a:endParaRPr lang="en-US" sz="3200" b="0" dirty="0">
              <a:solidFill>
                <a:schemeClr val="accent6">
                  <a:lumMod val="50000"/>
                </a:schemeClr>
              </a:solidFill>
              <a:latin typeface="Agency FB"/>
              <a:ea typeface="Futura PT Cond Book" charset="0"/>
              <a:cs typeface="Futura PT Cond Book" charset="0"/>
            </a:endParaRPr>
          </a:p>
          <a:p>
            <a:endParaRPr lang="en-US" sz="3200" dirty="0">
              <a:solidFill>
                <a:schemeClr val="accent6">
                  <a:lumMod val="50000"/>
                </a:schemeClr>
              </a:solidFill>
              <a:latin typeface="Agency FB"/>
              <a:ea typeface="Futura PT Cond Book" charset="0"/>
              <a:cs typeface="Futura PT Cond Book" charset="0"/>
            </a:endParaRPr>
          </a:p>
          <a:p>
            <a:endParaRPr lang="en-US" sz="3200" dirty="0">
              <a:solidFill>
                <a:schemeClr val="accent6">
                  <a:lumMod val="50000"/>
                </a:schemeClr>
              </a:solidFill>
              <a:latin typeface="Agency FB"/>
              <a:ea typeface="Futura PT Cond Book" charset="0"/>
              <a:cs typeface="Futura PT Cond Book" charset="0"/>
            </a:endParaRPr>
          </a:p>
          <a:p>
            <a:endParaRPr lang="en-US" sz="3200" dirty="0">
              <a:solidFill>
                <a:schemeClr val="accent6">
                  <a:lumMod val="50000"/>
                </a:schemeClr>
              </a:solidFill>
              <a:latin typeface="Agency FB"/>
              <a:ea typeface="Futura PT Cond Book" charset="0"/>
              <a:cs typeface="Futura PT Cond Book" charset="0"/>
            </a:endParaRPr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1" t="2212" r="24681" b="3006"/>
          <a:stretch/>
        </p:blipFill>
        <p:spPr>
          <a:xfrm>
            <a:off x="6486080" y="6279314"/>
            <a:ext cx="587960" cy="578686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328" y="6279315"/>
            <a:ext cx="578686" cy="578686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473" y="6279314"/>
            <a:ext cx="578686" cy="578686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5" t="8391" r="23915" b="7895"/>
          <a:stretch/>
        </p:blipFill>
        <p:spPr>
          <a:xfrm>
            <a:off x="8450447" y="6279314"/>
            <a:ext cx="580973" cy="578686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326" y="6075148"/>
            <a:ext cx="987017" cy="987017"/>
          </a:xfrm>
          <a:prstGeom prst="rect">
            <a:avLst/>
          </a:prstGeom>
        </p:spPr>
      </p:pic>
      <p:sp>
        <p:nvSpPr>
          <p:cNvPr id="23" name="Título 1"/>
          <p:cNvSpPr txBox="1">
            <a:spLocks/>
          </p:cNvSpPr>
          <p:nvPr/>
        </p:nvSpPr>
        <p:spPr>
          <a:xfrm>
            <a:off x="10054613" y="6261205"/>
            <a:ext cx="2697801" cy="596795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500" b="1" i="0" kern="1200" baseline="0" dirty="0">
                <a:solidFill>
                  <a:srgbClr val="002060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US" sz="3200" b="0">
                <a:solidFill>
                  <a:srgbClr val="7F7F7F"/>
                </a:solidFill>
                <a:latin typeface="Futura PT Cond Book"/>
                <a:ea typeface="Futura PT Cond Book" charset="0"/>
                <a:cs typeface="Futura PT Cond Book" charset="0"/>
              </a:rPr>
              <a:t>@</a:t>
            </a:r>
            <a:r>
              <a:rPr lang="en-US" sz="3200" b="0">
                <a:solidFill>
                  <a:schemeClr val="accent5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makaiaorg</a:t>
            </a:r>
          </a:p>
          <a:p>
            <a:endParaRPr lang="en-US" sz="3200" b="0">
              <a:solidFill>
                <a:srgbClr val="7F7F7F"/>
              </a:solidFill>
              <a:latin typeface="Futura PT Cond Book" charset="0"/>
              <a:ea typeface="Futura PT Cond Book" charset="0"/>
              <a:cs typeface="Futura PT Cond Book" charset="0"/>
            </a:endParaRPr>
          </a:p>
          <a:p>
            <a:endParaRPr lang="en-US" sz="3200" b="0">
              <a:solidFill>
                <a:srgbClr val="7F7F7F"/>
              </a:solidFill>
              <a:latin typeface="Futura PT Cond Book" charset="0"/>
              <a:ea typeface="Futura PT Cond Book" charset="0"/>
              <a:cs typeface="Futura PT Cond Book" charset="0"/>
            </a:endParaRPr>
          </a:p>
          <a:p>
            <a:endParaRPr lang="en-US" sz="3200" b="0">
              <a:solidFill>
                <a:srgbClr val="7F7F7F"/>
              </a:solidFill>
              <a:latin typeface="Futura PT Cond Book" charset="0"/>
              <a:ea typeface="Futura PT Cond Book" charset="0"/>
              <a:cs typeface="Futura PT Cond Book" charset="0"/>
            </a:endParaRPr>
          </a:p>
          <a:p>
            <a:endParaRPr lang="en-US" sz="3200">
              <a:latin typeface="Futura PT Cond Book" charset="0"/>
              <a:ea typeface="Futura PT Cond Book" charset="0"/>
              <a:cs typeface="Futura PT Cond Book" charset="0"/>
            </a:endParaRPr>
          </a:p>
          <a:p>
            <a:endParaRPr lang="en-US" sz="3200">
              <a:latin typeface="Futura PT Cond Book" charset="0"/>
              <a:ea typeface="Futura PT Cond Book" charset="0"/>
              <a:cs typeface="Futura PT Cond Book" charset="0"/>
            </a:endParaRPr>
          </a:p>
          <a:p>
            <a:endParaRPr lang="en-US" sz="3200">
              <a:latin typeface="Futura PT Cond Book" charset="0"/>
              <a:ea typeface="Futura PT Cond Book" charset="0"/>
              <a:cs typeface="Futura PT Cond Book" charset="0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997376" y="2803870"/>
            <a:ext cx="5786893" cy="6463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600" dirty="0">
                <a:solidFill>
                  <a:schemeClr val="accent5">
                    <a:lumMod val="50000"/>
                  </a:schemeClr>
                </a:solidFill>
                <a:latin typeface="Agency FB"/>
                <a:ea typeface="Futura PT Cond Book" charset="0"/>
                <a:cs typeface="Futura PT Cond Book" charset="0"/>
              </a:rPr>
              <a:t>Info: comunicaciones@makaia.org</a:t>
            </a:r>
          </a:p>
        </p:txBody>
      </p:sp>
    </p:spTree>
    <p:extLst>
      <p:ext uri="{BB962C8B-B14F-4D97-AF65-F5344CB8AC3E}">
        <p14:creationId xmlns:p14="http://schemas.microsoft.com/office/powerpoint/2010/main" val="19871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FC66F2-504A-C4AC-FF10-24187EB026B7}"/>
              </a:ext>
            </a:extLst>
          </p:cNvPr>
          <p:cNvSpPr txBox="1"/>
          <p:nvPr/>
        </p:nvSpPr>
        <p:spPr>
          <a:xfrm>
            <a:off x="3307829" y="664555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Linked List </a:t>
            </a:r>
            <a:r>
              <a:rPr lang="en-US" sz="3600" dirty="0" err="1"/>
              <a:t>en</a:t>
            </a:r>
            <a:r>
              <a:rPr lang="en-US" sz="3600" dirty="0"/>
              <a:t> java API.</a:t>
            </a:r>
            <a:endParaRPr lang="en-CO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79F8D7-228C-1129-BDA3-86E1981A3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149" y="2057400"/>
            <a:ext cx="52197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072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FC66F2-504A-C4AC-FF10-24187EB026B7}"/>
              </a:ext>
            </a:extLst>
          </p:cNvPr>
          <p:cNvSpPr txBox="1"/>
          <p:nvPr/>
        </p:nvSpPr>
        <p:spPr>
          <a:xfrm>
            <a:off x="3307829" y="664555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Linked List </a:t>
            </a:r>
            <a:r>
              <a:rPr lang="en-US" sz="3600" dirty="0" err="1"/>
              <a:t>en</a:t>
            </a:r>
            <a:r>
              <a:rPr lang="en-US" sz="3600" dirty="0"/>
              <a:t> java API.</a:t>
            </a:r>
            <a:endParaRPr lang="en-CO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73C80E-1192-ED42-B7F7-03006D391E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0150" y="2317750"/>
            <a:ext cx="47117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3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FC66F2-504A-C4AC-FF10-24187EB026B7}"/>
              </a:ext>
            </a:extLst>
          </p:cNvPr>
          <p:cNvSpPr txBox="1"/>
          <p:nvPr/>
        </p:nvSpPr>
        <p:spPr>
          <a:xfrm>
            <a:off x="3307829" y="664555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Linked List </a:t>
            </a:r>
            <a:r>
              <a:rPr lang="en-US" sz="3600" dirty="0" err="1"/>
              <a:t>en</a:t>
            </a:r>
            <a:r>
              <a:rPr lang="en-US" sz="3600" dirty="0"/>
              <a:t> java API.</a:t>
            </a:r>
            <a:endParaRPr lang="en-CO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3C9F75-276F-B9E3-32F3-0E0C7A974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200" y="2235200"/>
            <a:ext cx="56896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55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FC66F2-504A-C4AC-FF10-24187EB026B7}"/>
              </a:ext>
            </a:extLst>
          </p:cNvPr>
          <p:cNvSpPr txBox="1"/>
          <p:nvPr/>
        </p:nvSpPr>
        <p:spPr>
          <a:xfrm>
            <a:off x="3307829" y="664555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Linked List </a:t>
            </a:r>
            <a:r>
              <a:rPr lang="en-US" sz="3600" dirty="0" err="1"/>
              <a:t>en</a:t>
            </a:r>
            <a:r>
              <a:rPr lang="en-US" sz="3600" dirty="0"/>
              <a:t> java API.</a:t>
            </a:r>
            <a:endParaRPr lang="en-CO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3C9F75-276F-B9E3-32F3-0E0C7A974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200" y="2235200"/>
            <a:ext cx="56896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338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FC66F2-504A-C4AC-FF10-24187EB026B7}"/>
              </a:ext>
            </a:extLst>
          </p:cNvPr>
          <p:cNvSpPr txBox="1"/>
          <p:nvPr/>
        </p:nvSpPr>
        <p:spPr>
          <a:xfrm>
            <a:off x="3307829" y="1842191"/>
            <a:ext cx="55763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LinkedList son las </a:t>
            </a:r>
            <a:r>
              <a:rPr lang="en-US" sz="3600" dirty="0" err="1"/>
              <a:t>fundaciones</a:t>
            </a:r>
            <a:r>
              <a:rPr lang="en-US" sz="3600" dirty="0"/>
              <a:t> para </a:t>
            </a:r>
            <a:r>
              <a:rPr lang="en-US" sz="3600" dirty="0" err="1"/>
              <a:t>varias</a:t>
            </a:r>
            <a:r>
              <a:rPr lang="en-US" sz="3600" dirty="0"/>
              <a:t> </a:t>
            </a:r>
            <a:r>
              <a:rPr lang="en-US" sz="3600" dirty="0" err="1"/>
              <a:t>estructuras</a:t>
            </a:r>
            <a:r>
              <a:rPr lang="en-US" sz="3600" dirty="0"/>
              <a:t> de </a:t>
            </a:r>
            <a:r>
              <a:rPr lang="en-US" sz="3600" dirty="0" err="1"/>
              <a:t>datos</a:t>
            </a:r>
            <a:r>
              <a:rPr lang="en-US" sz="3600" dirty="0"/>
              <a:t> </a:t>
            </a:r>
            <a:r>
              <a:rPr lang="en-US" sz="3600" dirty="0" err="1"/>
              <a:t>como</a:t>
            </a:r>
            <a:r>
              <a:rPr lang="en-US" sz="3600" dirty="0"/>
              <a:t> lo son las colas y las </a:t>
            </a:r>
            <a:r>
              <a:rPr lang="en-US" sz="3600" dirty="0" err="1"/>
              <a:t>pilas</a:t>
            </a:r>
            <a:r>
              <a:rPr lang="en-US" sz="3600" dirty="0"/>
              <a:t>.</a:t>
            </a:r>
          </a:p>
          <a:p>
            <a:pPr algn="ctr"/>
            <a:endParaRPr lang="en-CO" sz="3600" dirty="0"/>
          </a:p>
        </p:txBody>
      </p:sp>
    </p:spTree>
    <p:extLst>
      <p:ext uri="{BB962C8B-B14F-4D97-AF65-F5344CB8AC3E}">
        <p14:creationId xmlns:p14="http://schemas.microsoft.com/office/powerpoint/2010/main" val="3399186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6C8218-3B20-41CA-6660-AEE4DAD45887}"/>
              </a:ext>
            </a:extLst>
          </p:cNvPr>
          <p:cNvSpPr txBox="1"/>
          <p:nvPr/>
        </p:nvSpPr>
        <p:spPr>
          <a:xfrm>
            <a:off x="3307829" y="664555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Ejemplo</a:t>
            </a:r>
            <a:r>
              <a:rPr lang="en-US" sz="3600" dirty="0"/>
              <a:t> </a:t>
            </a:r>
            <a:r>
              <a:rPr lang="en-US" sz="3600" dirty="0" err="1"/>
              <a:t>Practico</a:t>
            </a:r>
            <a:r>
              <a:rPr lang="en-US" sz="3600" dirty="0"/>
              <a:t>.</a:t>
            </a:r>
            <a:endParaRPr lang="en-CO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AADF12-8D0F-FF06-99DE-FB85BEF55C4E}"/>
              </a:ext>
            </a:extLst>
          </p:cNvPr>
          <p:cNvSpPr txBox="1"/>
          <p:nvPr/>
        </p:nvSpPr>
        <p:spPr>
          <a:xfrm>
            <a:off x="2154381" y="1400970"/>
            <a:ext cx="788323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O" dirty="0"/>
              <a:t>Estamos creando una aplicacion para rastrear las solicitudes de unos tiquetes en un evento.</a:t>
            </a:r>
          </a:p>
          <a:p>
            <a:pPr algn="just"/>
            <a:endParaRPr lang="en-CO" dirty="0"/>
          </a:p>
          <a:p>
            <a:pPr algn="just"/>
            <a:endParaRPr lang="en-CO" dirty="0"/>
          </a:p>
          <a:p>
            <a:pPr algn="just"/>
            <a:r>
              <a:rPr lang="en-US" dirty="0" err="1"/>
              <a:t>Queremos</a:t>
            </a:r>
            <a:r>
              <a:rPr lang="en-US" dirty="0"/>
              <a:t> que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usuarios</a:t>
            </a:r>
            <a:r>
              <a:rPr lang="en-US" dirty="0"/>
              <a:t> </a:t>
            </a:r>
            <a:r>
              <a:rPr lang="en-US" dirty="0" err="1"/>
              <a:t>puedan</a:t>
            </a:r>
            <a:r>
              <a:rPr lang="en-US" dirty="0"/>
              <a:t> </a:t>
            </a:r>
            <a:r>
              <a:rPr lang="en-US" dirty="0" err="1"/>
              <a:t>agregar</a:t>
            </a:r>
            <a:r>
              <a:rPr lang="en-US" dirty="0"/>
              <a:t> solicitudes para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cantidad</a:t>
            </a:r>
            <a:r>
              <a:rPr lang="en-US" dirty="0"/>
              <a:t> de personas y para </a:t>
            </a:r>
            <a:r>
              <a:rPr lang="en-US" dirty="0" err="1"/>
              <a:t>eliminar</a:t>
            </a:r>
            <a:r>
              <a:rPr lang="en-US" dirty="0"/>
              <a:t> las solicitudes o </a:t>
            </a:r>
            <a:r>
              <a:rPr lang="en-US" dirty="0" err="1"/>
              <a:t>cancelar</a:t>
            </a:r>
            <a:r>
              <a:rPr lang="en-US" dirty="0"/>
              <a:t> las solicitudes de </a:t>
            </a:r>
            <a:r>
              <a:rPr lang="en-US" dirty="0" err="1"/>
              <a:t>algunas</a:t>
            </a:r>
            <a:r>
              <a:rPr lang="en-US" dirty="0"/>
              <a:t> personas.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Nota: </a:t>
            </a:r>
            <a:r>
              <a:rPr lang="en-US" dirty="0" err="1"/>
              <a:t>Ahora</a:t>
            </a:r>
            <a:r>
              <a:rPr lang="en-US" dirty="0"/>
              <a:t> es </a:t>
            </a:r>
            <a:r>
              <a:rPr lang="en-US" dirty="0" err="1"/>
              <a:t>importante</a:t>
            </a:r>
            <a:r>
              <a:rPr lang="en-US" dirty="0"/>
              <a:t> que </a:t>
            </a:r>
            <a:r>
              <a:rPr lang="en-US" dirty="0" err="1"/>
              <a:t>mantengamos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orden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que </a:t>
            </a:r>
            <a:r>
              <a:rPr lang="en-US" dirty="0" err="1"/>
              <a:t>estos</a:t>
            </a:r>
            <a:endParaRPr lang="en-US" dirty="0"/>
          </a:p>
          <a:p>
            <a:pPr algn="just"/>
            <a:r>
              <a:rPr lang="en-US" dirty="0"/>
              <a:t>se </a:t>
            </a:r>
            <a:r>
              <a:rPr lang="en-US" dirty="0" err="1"/>
              <a:t>procesaron</a:t>
            </a:r>
            <a:r>
              <a:rPr lang="en-US" dirty="0"/>
              <a:t> las solicitudes, de modo que las personas las personas que </a:t>
            </a:r>
            <a:r>
              <a:rPr lang="en-US" dirty="0" err="1"/>
              <a:t>ordenaron</a:t>
            </a:r>
            <a:r>
              <a:rPr lang="en-US" dirty="0"/>
              <a:t> mas </a:t>
            </a:r>
            <a:r>
              <a:rPr lang="en-US" dirty="0" err="1"/>
              <a:t>temprano</a:t>
            </a:r>
            <a:r>
              <a:rPr lang="en-US" dirty="0"/>
              <a:t> </a:t>
            </a:r>
            <a:r>
              <a:rPr lang="en-US" dirty="0" err="1"/>
              <a:t>tengan</a:t>
            </a:r>
            <a:r>
              <a:rPr lang="en-US" dirty="0"/>
              <a:t> la </a:t>
            </a:r>
            <a:r>
              <a:rPr lang="en-US" dirty="0" err="1"/>
              <a:t>solicitud</a:t>
            </a:r>
            <a:r>
              <a:rPr lang="en-US" dirty="0"/>
              <a:t> primero que las que </a:t>
            </a:r>
            <a:r>
              <a:rPr lang="en-US" dirty="0" err="1"/>
              <a:t>ordenaron</a:t>
            </a:r>
            <a:r>
              <a:rPr lang="en-US" dirty="0"/>
              <a:t> </a:t>
            </a:r>
            <a:r>
              <a:rPr lang="en-US" dirty="0" err="1"/>
              <a:t>tarde</a:t>
            </a:r>
            <a:r>
              <a:rPr lang="en-US" dirty="0"/>
              <a:t>.</a:t>
            </a:r>
            <a:endParaRPr lang="en-C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4758DB-E484-C0F4-9C77-0382E64FA930}"/>
              </a:ext>
            </a:extLst>
          </p:cNvPr>
          <p:cNvSpPr txBox="1"/>
          <p:nvPr/>
        </p:nvSpPr>
        <p:spPr>
          <a:xfrm>
            <a:off x="2788170" y="4825024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dirty="0"/>
              <a:t>Es importante saber que en este ejemplo </a:t>
            </a:r>
            <a:r>
              <a:rPr lang="es-ES" dirty="0">
                <a:highlight>
                  <a:srgbClr val="FFFF00"/>
                </a:highlight>
              </a:rPr>
              <a:t>SOLO VAMOS A AGREGAR ELEMENTOS EN LA PARTE FINAL, Y VAMOS A ELIMINAR DE LA PARTE DELANTERA.</a:t>
            </a:r>
            <a:endParaRPr lang="en-CO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4949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uadroTexto 24">
            <a:extLst>
              <a:ext uri="{FF2B5EF4-FFF2-40B4-BE49-F238E27FC236}">
                <a16:creationId xmlns:a16="http://schemas.microsoft.com/office/drawing/2014/main" id="{030E6D40-A5F1-61C5-4D97-3B8CEBCE356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93589" y="6371888"/>
            <a:ext cx="667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Carrera 43 A # 34 - 155. </a:t>
            </a:r>
            <a:r>
              <a:rPr lang="es-ES_tradnl" sz="1000" dirty="0" err="1">
                <a:solidFill>
                  <a:schemeClr val="accent5">
                    <a:lumMod val="50000"/>
                  </a:schemeClr>
                </a:solidFill>
              </a:rPr>
              <a:t>Almacentro</a:t>
            </a:r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. Torre Norte. Oficina 701</a:t>
            </a:r>
          </a:p>
          <a:p>
            <a:pPr algn="ctr"/>
            <a:r>
              <a:rPr lang="es-ES_tradnl" sz="1000" dirty="0">
                <a:solidFill>
                  <a:schemeClr val="accent5">
                    <a:lumMod val="50000"/>
                  </a:schemeClr>
                </a:solidFill>
              </a:rPr>
              <a:t>Medellín (Antioquia), Colombia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3442F8FE-4859-0AAF-F532-3D05D91E6A8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982084" y="5974027"/>
            <a:ext cx="60195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pc="600" dirty="0">
                <a:solidFill>
                  <a:schemeClr val="accent5">
                    <a:lumMod val="50000"/>
                  </a:schemeClr>
                </a:solidFill>
                <a:latin typeface="Montserrat" panose="02000505000000020004" pitchFamily="2" charset="0"/>
                <a:ea typeface="Lato" panose="020F0502020204030203" pitchFamily="34" charset="0"/>
                <a:cs typeface="Lato" panose="020F0502020204030203" pitchFamily="34" charset="0"/>
              </a:rPr>
              <a:t>WWW.MAKAIA.ORG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95977-C17B-5582-DBBC-B62C46748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459" y="1859177"/>
            <a:ext cx="5270500" cy="3441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5B6000-BC80-5EA8-8CFA-E5B8964E2E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599" y="1828902"/>
            <a:ext cx="5359400" cy="2679700"/>
          </a:xfrm>
          <a:prstGeom prst="rect">
            <a:avLst/>
          </a:prstGeom>
        </p:spPr>
      </p:pic>
      <p:pic>
        <p:nvPicPr>
          <p:cNvPr id="1026" name="Picture 2" descr="People Queue Images - Free Download on Freepik">
            <a:extLst>
              <a:ext uri="{FF2B5EF4-FFF2-40B4-BE49-F238E27FC236}">
                <a16:creationId xmlns:a16="http://schemas.microsoft.com/office/drawing/2014/main" id="{6D5CBCC1-395D-F158-5C93-A232CC170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431" y="4553644"/>
            <a:ext cx="4912848" cy="1375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911DDE-CF88-50B1-EB10-59D1D41BBEB2}"/>
              </a:ext>
            </a:extLst>
          </p:cNvPr>
          <p:cNvSpPr txBox="1"/>
          <p:nvPr/>
        </p:nvSpPr>
        <p:spPr>
          <a:xfrm>
            <a:off x="3307829" y="664555"/>
            <a:ext cx="5576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Queue (Colas)</a:t>
            </a:r>
            <a:endParaRPr lang="en-CO" sz="3600" dirty="0"/>
          </a:p>
        </p:txBody>
      </p:sp>
    </p:spTree>
    <p:extLst>
      <p:ext uri="{BB962C8B-B14F-4D97-AF65-F5344CB8AC3E}">
        <p14:creationId xmlns:p14="http://schemas.microsoft.com/office/powerpoint/2010/main" val="327254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theme/theme1.xml><?xml version="1.0" encoding="utf-8"?>
<a:theme xmlns:a="http://schemas.openxmlformats.org/drawingml/2006/main" name="Office Theme">
  <a:themeElements>
    <a:clrScheme name="flat-mi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ABB9B"/>
      </a:accent1>
      <a:accent2>
        <a:srgbClr val="169F84"/>
      </a:accent2>
      <a:accent3>
        <a:srgbClr val="A5A5A5"/>
      </a:accent3>
      <a:accent4>
        <a:srgbClr val="7E7F7E"/>
      </a:accent4>
      <a:accent5>
        <a:srgbClr val="4472C4"/>
      </a:accent5>
      <a:accent6>
        <a:srgbClr val="585958"/>
      </a:accent6>
      <a:hlink>
        <a:srgbClr val="D8D9D8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9d2458e-e414-492a-b4c0-d84ebee47fd2" xsi:nil="true"/>
    <lcf76f155ced4ddcb4097134ff3c332f xmlns="adf42388-5c37-48f2-81de-ffca450cbe91">
      <Terms xmlns="http://schemas.microsoft.com/office/infopath/2007/PartnerControls"/>
    </lcf76f155ced4ddcb4097134ff3c332f>
    <SharedWithUsers xmlns="d9d2458e-e414-492a-b4c0-d84ebee47fd2">
      <UserInfo>
        <DisplayName>Mateo Zapata</DisplayName>
        <AccountId>268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2FADE36D5EDA642A95FA0E2F736B996" ma:contentTypeVersion="14" ma:contentTypeDescription="Crear nuevo documento." ma:contentTypeScope="" ma:versionID="b2782a78429d3a9d26390cf2b524b85e">
  <xsd:schema xmlns:xsd="http://www.w3.org/2001/XMLSchema" xmlns:xs="http://www.w3.org/2001/XMLSchema" xmlns:p="http://schemas.microsoft.com/office/2006/metadata/properties" xmlns:ns2="adf42388-5c37-48f2-81de-ffca450cbe91" xmlns:ns3="d9d2458e-e414-492a-b4c0-d84ebee47fd2" targetNamespace="http://schemas.microsoft.com/office/2006/metadata/properties" ma:root="true" ma:fieldsID="098ceda3ed5fe1c3d2589b05f29e951a" ns2:_="" ns3:_="">
    <xsd:import namespace="adf42388-5c37-48f2-81de-ffca450cbe91"/>
    <xsd:import namespace="d9d2458e-e414-492a-b4c0-d84ebee47fd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f42388-5c37-48f2-81de-ffca450cbe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Etiquetas de imagen" ma:readOnly="false" ma:fieldId="{5cf76f15-5ced-4ddc-b409-7134ff3c332f}" ma:taxonomyMulti="true" ma:sspId="e3083340-18c3-4d5f-bd51-a3670af1ddc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d2458e-e414-492a-b4c0-d84ebee47fd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fcc46534-0328-4de1-aa45-c42e007f960c}" ma:internalName="TaxCatchAll" ma:showField="CatchAllData" ma:web="d9d2458e-e414-492a-b4c0-d84ebee47fd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EF07E2-B0D1-487C-8FF3-651F698D7F29}">
  <ds:schemaRefs>
    <ds:schemaRef ds:uri="a2c594ff-f782-4977-8903-11cab3f1d586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2006/documentManagement/types"/>
    <ds:schemaRef ds:uri="d2a65d35-e9f1-4ca6-a69b-aac84688de06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d9d2458e-e414-492a-b4c0-d84ebee47fd2"/>
    <ds:schemaRef ds:uri="adf42388-5c37-48f2-81de-ffca450cbe91"/>
  </ds:schemaRefs>
</ds:datastoreItem>
</file>

<file path=customXml/itemProps2.xml><?xml version="1.0" encoding="utf-8"?>
<ds:datastoreItem xmlns:ds="http://schemas.openxmlformats.org/officeDocument/2006/customXml" ds:itemID="{EE4CB9A0-2582-4E27-AA6B-BD1770D571C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F8DDE1-A6C3-486A-A2C2-BF79EDB253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f42388-5c37-48f2-81de-ffca450cbe91"/>
    <ds:schemaRef ds:uri="d9d2458e-e414-492a-b4c0-d84ebee47f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15375</TotalTime>
  <Words>903</Words>
  <Application>Microsoft Macintosh PowerPoint</Application>
  <PresentationFormat>Widescreen</PresentationFormat>
  <Paragraphs>154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Agency FB</vt:lpstr>
      <vt:lpstr>Arial</vt:lpstr>
      <vt:lpstr>Calibri</vt:lpstr>
      <vt:lpstr>Calibri Light</vt:lpstr>
      <vt:lpstr>Futura PT Cond Book</vt:lpstr>
      <vt:lpstr>Montserrat</vt:lpstr>
      <vt:lpstr>Montserrat SemiBold</vt:lpstr>
      <vt:lpstr>Office Theme</vt:lpstr>
      <vt:lpstr>PowerPoint Presentation</vt:lpstr>
      <vt:lpstr>Contenido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Fuentes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Riz</dc:creator>
  <cp:lastModifiedBy>Mateo Zapata</cp:lastModifiedBy>
  <cp:revision>320</cp:revision>
  <dcterms:created xsi:type="dcterms:W3CDTF">2014-10-14T06:21:58Z</dcterms:created>
  <dcterms:modified xsi:type="dcterms:W3CDTF">2023-03-02T02:10:34Z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0x010100C2FADE36D5EDA642A95FA0E2F736B996</vt:lpwstr>
  </property>
  <property fmtid="{D5CDD505-2E9C-101B-9397-08002B2CF9AE}" pid="3" name="MediaServiceImageTags">
    <vt:lpwstr/>
  </property>
</Properties>
</file>

<file path=docProps/thumbnail.jpeg>
</file>